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72" r:id="rId5"/>
    <p:sldId id="265" r:id="rId6"/>
    <p:sldId id="264" r:id="rId7"/>
    <p:sldId id="268" r:id="rId8"/>
    <p:sldId id="281" r:id="rId9"/>
    <p:sldId id="259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60" r:id="rId22"/>
    <p:sldId id="261" r:id="rId23"/>
    <p:sldId id="26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 varScale="1">
        <p:scale>
          <a:sx n="103" d="100"/>
          <a:sy n="103" d="100"/>
        </p:scale>
        <p:origin x="-2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68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1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7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01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250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658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35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36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72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16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1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4986A-A80F-4FE4-9327-451C226F197B}" type="datetimeFigureOut">
              <a:rPr lang="en-GB" smtClean="0"/>
              <a:pPr/>
              <a:t>28/02/2014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E71AD-13FE-4A46-A316-68E737D990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22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Computer Architecture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1"/>
                </a:solidFill>
              </a:rPr>
              <a:t>The mainboard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14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accent6"/>
                </a:solidFill>
              </a:rPr>
              <a:t>Breadboards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/>
          </a:bodyPr>
          <a:lstStyle/>
          <a:p>
            <a:r>
              <a:rPr lang="en-GB" sz="4000" b="1" dirty="0" smtClean="0">
                <a:solidFill>
                  <a:schemeClr val="accent1"/>
                </a:solidFill>
              </a:rPr>
              <a:t>To wire components together easily</a:t>
            </a:r>
          </a:p>
          <a:p>
            <a:r>
              <a:rPr lang="en-GB" sz="4000" b="1" dirty="0" smtClean="0">
                <a:solidFill>
                  <a:schemeClr val="accent1"/>
                </a:solidFill>
              </a:rPr>
              <a:t>Consist of pin sockets hardwired in rows</a:t>
            </a:r>
          </a:p>
          <a:p>
            <a:endParaRPr lang="en-GB" sz="4000" b="1" dirty="0" smtClean="0">
              <a:solidFill>
                <a:schemeClr val="accent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121" y="3067200"/>
            <a:ext cx="6251303" cy="308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757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accent6"/>
                </a:solidFill>
              </a:rPr>
              <a:t>Breadboards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/>
          </a:bodyPr>
          <a:lstStyle/>
          <a:p>
            <a:r>
              <a:rPr lang="en-GB" sz="4000" b="1" dirty="0" smtClean="0">
                <a:solidFill>
                  <a:schemeClr val="accent1"/>
                </a:solidFill>
              </a:rPr>
              <a:t>To wire components together easily</a:t>
            </a:r>
          </a:p>
          <a:p>
            <a:r>
              <a:rPr lang="en-GB" sz="4000" b="1" dirty="0" smtClean="0">
                <a:solidFill>
                  <a:schemeClr val="accent1"/>
                </a:solidFill>
              </a:rPr>
              <a:t>Consist of pin sockets hardwired in rows</a:t>
            </a:r>
          </a:p>
          <a:p>
            <a:endParaRPr lang="en-GB" sz="4000" b="1" dirty="0" smtClean="0">
              <a:solidFill>
                <a:schemeClr val="accent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121" y="3068960"/>
            <a:ext cx="6251303" cy="308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121" y="3066752"/>
            <a:ext cx="6283048" cy="3095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8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4000" b="1" dirty="0" smtClean="0">
              <a:solidFill>
                <a:schemeClr val="accent1"/>
              </a:solidFill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9" y="260648"/>
            <a:ext cx="8784976" cy="634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95339" y="260648"/>
            <a:ext cx="3384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i="1" dirty="0">
                <a:solidFill>
                  <a:srgbClr val="F79646"/>
                </a:solidFill>
                <a:ea typeface="+mj-ea"/>
                <a:cs typeface="+mj-cs"/>
              </a:rPr>
              <a:t>Traffic </a:t>
            </a:r>
            <a:r>
              <a:rPr lang="en-GB" sz="4400" b="1" i="1" dirty="0" smtClean="0">
                <a:solidFill>
                  <a:srgbClr val="F79646"/>
                </a:solidFill>
                <a:ea typeface="+mj-ea"/>
                <a:cs typeface="+mj-cs"/>
              </a:rPr>
              <a:t>Lights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9130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F79646"/>
                </a:solidFill>
              </a:rPr>
              <a:t>Breadboards – Traffic Lights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280920" cy="464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5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Arduino IDE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/>
          </a:bodyPr>
          <a:lstStyle/>
          <a:p>
            <a:r>
              <a:rPr lang="en-GB" sz="4000" b="1" dirty="0" smtClean="0">
                <a:solidFill>
                  <a:schemeClr val="accent1"/>
                </a:solidFill>
              </a:rPr>
              <a:t>Connect to PC using USB cable</a:t>
            </a:r>
          </a:p>
          <a:p>
            <a:r>
              <a:rPr lang="en-GB" sz="4000" b="1" dirty="0" smtClean="0">
                <a:solidFill>
                  <a:schemeClr val="accent1"/>
                </a:solidFill>
              </a:rPr>
              <a:t>Launch the IDE: </a:t>
            </a:r>
            <a:endParaRPr lang="en-GB" sz="3600" b="1" dirty="0" smtClean="0">
              <a:solidFill>
                <a:schemeClr val="accent1"/>
              </a:solidFill>
            </a:endParaRPr>
          </a:p>
          <a:p>
            <a:pPr lvl="1"/>
            <a:r>
              <a:rPr lang="en-GB" sz="3600" b="1" dirty="0" smtClean="0">
                <a:solidFill>
                  <a:schemeClr val="accent1"/>
                </a:solidFill>
              </a:rPr>
              <a:t>Path:</a:t>
            </a:r>
          </a:p>
          <a:p>
            <a:pPr lvl="2"/>
            <a:r>
              <a:rPr lang="en-GB" sz="3200" b="1" dirty="0" smtClean="0">
                <a:solidFill>
                  <a:schemeClr val="accent1"/>
                </a:solidFill>
              </a:rPr>
              <a:t>All programs</a:t>
            </a:r>
          </a:p>
          <a:p>
            <a:pPr lvl="2"/>
            <a:r>
              <a:rPr lang="en-GB" sz="3200" b="1" dirty="0" smtClean="0">
                <a:solidFill>
                  <a:schemeClr val="accent1"/>
                </a:solidFill>
              </a:rPr>
              <a:t>Computing</a:t>
            </a:r>
          </a:p>
          <a:p>
            <a:pPr lvl="2"/>
            <a:r>
              <a:rPr lang="en-GB" sz="3200" b="1" dirty="0" smtClean="0">
                <a:solidFill>
                  <a:schemeClr val="accent1"/>
                </a:solidFill>
              </a:rPr>
              <a:t>Arduino</a:t>
            </a:r>
          </a:p>
          <a:p>
            <a:pPr lvl="2"/>
            <a:r>
              <a:rPr lang="en-GB" sz="3200" b="1" dirty="0" err="1" smtClean="0">
                <a:solidFill>
                  <a:schemeClr val="accent1"/>
                </a:solidFill>
              </a:rPr>
              <a:t>arduino</a:t>
            </a:r>
            <a:endParaRPr lang="en-GB" sz="3200" b="1" dirty="0" smtClean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420888"/>
            <a:ext cx="4176464" cy="419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8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1. Configure IDE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accent1"/>
                </a:solidFill>
              </a:rPr>
              <a:t>Select Board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accent1"/>
                </a:solidFill>
              </a:rPr>
              <a:t>Select Serial Port</a:t>
            </a:r>
          </a:p>
          <a:p>
            <a:endParaRPr lang="en-GB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400393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921" y="1340768"/>
            <a:ext cx="4500559" cy="537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99264" y="3717032"/>
            <a:ext cx="388587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Comport will be </a:t>
            </a:r>
            <a:r>
              <a:rPr lang="en-GB" sz="2000" b="1" i="1" u="sng" dirty="0" smtClean="0">
                <a:solidFill>
                  <a:srgbClr val="FF0000"/>
                </a:solidFill>
              </a:rPr>
              <a:t>SECOND</a:t>
            </a:r>
            <a:r>
              <a:rPr lang="en-GB" sz="2000" dirty="0" smtClean="0">
                <a:solidFill>
                  <a:srgbClr val="FF0000"/>
                </a:solidFill>
              </a:rPr>
              <a:t> port in list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If only 1 appears: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FF0000"/>
                </a:solidFill>
              </a:rPr>
              <a:t>close down IDE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FF0000"/>
                </a:solidFill>
              </a:rPr>
              <a:t>plug in Arduino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FF0000"/>
                </a:solidFill>
              </a:rPr>
              <a:t>Try again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1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2. Write Code, or….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961"/>
            <a:ext cx="9144000" cy="570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. Load Example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4136"/>
            <a:ext cx="9144000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2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3a. Blink Example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4136"/>
            <a:ext cx="9180512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95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4. Upload to Arduino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/>
          </a:bodyPr>
          <a:lstStyle/>
          <a:p>
            <a:endParaRPr lang="en-GB" dirty="0" smtClean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8" y="1196752"/>
            <a:ext cx="9260778" cy="5703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54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Lecture Objectives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pPr marL="0" indent="0">
              <a:buNone/>
            </a:pPr>
            <a:endParaRPr lang="en-GB" sz="2800" dirty="0" smtClean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GB" sz="3700" dirty="0" smtClean="0">
                <a:solidFill>
                  <a:schemeClr val="accent1"/>
                </a:solidFill>
              </a:rPr>
              <a:t>Introduction to the Arduino Uno and development equipment</a:t>
            </a:r>
          </a:p>
          <a:p>
            <a:pPr marL="0" indent="0" algn="ctr">
              <a:buNone/>
            </a:pPr>
            <a:endParaRPr lang="en-GB" sz="37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GB" sz="3700" dirty="0">
                <a:solidFill>
                  <a:schemeClr val="accent1"/>
                </a:solidFill>
              </a:rPr>
              <a:t>P</a:t>
            </a:r>
            <a:r>
              <a:rPr lang="en-GB" sz="3700" dirty="0" smtClean="0">
                <a:solidFill>
                  <a:schemeClr val="accent1"/>
                </a:solidFill>
              </a:rPr>
              <a:t>reparation for the lab activities</a:t>
            </a:r>
          </a:p>
        </p:txBody>
      </p:sp>
    </p:spTree>
    <p:extLst>
      <p:ext uri="{BB962C8B-B14F-4D97-AF65-F5344CB8AC3E}">
        <p14:creationId xmlns:p14="http://schemas.microsoft.com/office/powerpoint/2010/main" val="27405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Lab activity 1 - Familiarisation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accent1"/>
                </a:solidFill>
              </a:rPr>
              <a:t>Obtain an Arduino dev. kit from the helpdesk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you will need your student card to sign it out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accent1"/>
                </a:solidFill>
              </a:rPr>
              <a:t>Upload the blink example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This flashes the on-board LED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accent1"/>
                </a:solidFill>
              </a:rPr>
              <a:t>Connect a single LED to pin 13 and GND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accent1"/>
                </a:solidFill>
              </a:rPr>
              <a:t>Using the </a:t>
            </a:r>
            <a:r>
              <a:rPr lang="en-GB" dirty="0" err="1" smtClean="0">
                <a:solidFill>
                  <a:schemeClr val="accent1"/>
                </a:solidFill>
              </a:rPr>
              <a:t>PhysicalPixel</a:t>
            </a:r>
            <a:r>
              <a:rPr lang="en-GB" dirty="0" smtClean="0">
                <a:solidFill>
                  <a:schemeClr val="accent1"/>
                </a:solidFill>
              </a:rPr>
              <a:t> example, modify your code so that you can turn the LED on and off from the computer keyboard</a:t>
            </a:r>
            <a:r>
              <a:rPr lang="en-GB" smtClean="0">
                <a:solidFill>
                  <a:schemeClr val="accent1"/>
                </a:solidFill>
              </a:rPr>
              <a:t>. </a:t>
            </a:r>
            <a:endParaRPr lang="en-GB" dirty="0" smtClean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endParaRPr lang="en-GB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3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ropbox\Camera Uploads\2014-01-14 12.21.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5463779" y="5408118"/>
            <a:ext cx="306866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i="1" dirty="0" smtClean="0">
                <a:solidFill>
                  <a:srgbClr val="F79646"/>
                </a:solidFill>
                <a:ea typeface="+mj-ea"/>
                <a:cs typeface="+mj-cs"/>
              </a:rPr>
              <a:t>Putting it all</a:t>
            </a:r>
          </a:p>
          <a:p>
            <a:r>
              <a:rPr lang="en-GB" sz="4400" b="1" i="1" dirty="0" smtClean="0">
                <a:solidFill>
                  <a:srgbClr val="F79646"/>
                </a:solidFill>
                <a:ea typeface="+mj-ea"/>
                <a:cs typeface="+mj-cs"/>
              </a:rPr>
              <a:t>Together…</a:t>
            </a:r>
            <a:endParaRPr lang="en-GB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ropbox\Camera Uploads\2014-01-14 12.20.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ropbox\Camera Uploads\2014-01-14 12.20.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5696" y="2218425"/>
            <a:ext cx="79208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CPU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275856" y="2204864"/>
            <a:ext cx="79208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RAM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572000" y="2201901"/>
            <a:ext cx="79208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ROM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228184" y="2211644"/>
            <a:ext cx="792088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I/O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231740" y="1772816"/>
            <a:ext cx="439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2" idx="0"/>
          </p:cNvCxnSpPr>
          <p:nvPr/>
        </p:nvCxnSpPr>
        <p:spPr>
          <a:xfrm>
            <a:off x="2231740" y="1772816"/>
            <a:ext cx="0" cy="445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3" idx="0"/>
          </p:cNvCxnSpPr>
          <p:nvPr/>
        </p:nvCxnSpPr>
        <p:spPr>
          <a:xfrm>
            <a:off x="3671900" y="1772816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4" idx="0"/>
          </p:cNvCxnSpPr>
          <p:nvPr/>
        </p:nvCxnSpPr>
        <p:spPr>
          <a:xfrm>
            <a:off x="4968044" y="1772816"/>
            <a:ext cx="0" cy="429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5" idx="0"/>
          </p:cNvCxnSpPr>
          <p:nvPr/>
        </p:nvCxnSpPr>
        <p:spPr>
          <a:xfrm>
            <a:off x="6624228" y="1772816"/>
            <a:ext cx="0" cy="43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231740" y="4581128"/>
            <a:ext cx="450050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732240" y="3869432"/>
            <a:ext cx="0" cy="71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4" idx="2"/>
          </p:cNvCxnSpPr>
          <p:nvPr/>
        </p:nvCxnSpPr>
        <p:spPr>
          <a:xfrm flipV="1">
            <a:off x="4968044" y="3930093"/>
            <a:ext cx="0" cy="65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" idx="2"/>
          </p:cNvCxnSpPr>
          <p:nvPr/>
        </p:nvCxnSpPr>
        <p:spPr>
          <a:xfrm flipV="1">
            <a:off x="3671900" y="3933056"/>
            <a:ext cx="0" cy="684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" idx="2"/>
          </p:cNvCxnSpPr>
          <p:nvPr/>
        </p:nvCxnSpPr>
        <p:spPr>
          <a:xfrm flipV="1">
            <a:off x="2231740" y="3946617"/>
            <a:ext cx="0" cy="706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" idx="3"/>
            <a:endCxn id="3" idx="1"/>
          </p:cNvCxnSpPr>
          <p:nvPr/>
        </p:nvCxnSpPr>
        <p:spPr>
          <a:xfrm flipV="1">
            <a:off x="2627784" y="3068960"/>
            <a:ext cx="648072" cy="13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" idx="3"/>
            <a:endCxn id="4" idx="1"/>
          </p:cNvCxnSpPr>
          <p:nvPr/>
        </p:nvCxnSpPr>
        <p:spPr>
          <a:xfrm flipV="1">
            <a:off x="4067944" y="3065997"/>
            <a:ext cx="504056" cy="2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64088" y="3056254"/>
            <a:ext cx="864096" cy="9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87624" y="620688"/>
            <a:ext cx="136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Address BUS</a:t>
            </a:r>
            <a:endParaRPr lang="en-GB" dirty="0"/>
          </a:p>
        </p:txBody>
      </p:sp>
      <p:cxnSp>
        <p:nvCxnSpPr>
          <p:cNvPr id="46" name="Straight Arrow Connector 45"/>
          <p:cNvCxnSpPr>
            <a:stCxn id="44" idx="3"/>
          </p:cNvCxnSpPr>
          <p:nvPr/>
        </p:nvCxnSpPr>
        <p:spPr>
          <a:xfrm>
            <a:off x="2552293" y="805354"/>
            <a:ext cx="558828" cy="967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831707" y="5157192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 BUS</a:t>
            </a:r>
            <a:endParaRPr lang="en-GB" dirty="0"/>
          </a:p>
        </p:txBody>
      </p:sp>
      <p:cxnSp>
        <p:nvCxnSpPr>
          <p:cNvPr id="51" name="Straight Arrow Connector 50"/>
          <p:cNvCxnSpPr>
            <a:stCxn id="49" idx="3"/>
          </p:cNvCxnSpPr>
          <p:nvPr/>
        </p:nvCxnSpPr>
        <p:spPr>
          <a:xfrm flipH="1" flipV="1">
            <a:off x="3357588" y="4653136"/>
            <a:ext cx="525882" cy="6887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228184" y="5341858"/>
            <a:ext cx="130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Control BUS</a:t>
            </a:r>
            <a:endParaRPr lang="en-GB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5796136" y="3082522"/>
            <a:ext cx="543261" cy="22593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38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Development Equipment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 smtClean="0"/>
          </a:p>
          <a:p>
            <a:r>
              <a:rPr lang="en-GB" sz="3700" dirty="0">
                <a:solidFill>
                  <a:schemeClr val="accent1"/>
                </a:solidFill>
              </a:rPr>
              <a:t>M</a:t>
            </a:r>
            <a:r>
              <a:rPr lang="en-GB" sz="3700" dirty="0" smtClean="0">
                <a:solidFill>
                  <a:schemeClr val="accent1"/>
                </a:solidFill>
              </a:rPr>
              <a:t>ainboard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Arduino Uno &amp; PC USB cable</a:t>
            </a:r>
          </a:p>
          <a:p>
            <a:r>
              <a:rPr lang="en-GB" sz="3700" dirty="0" smtClean="0">
                <a:solidFill>
                  <a:schemeClr val="accent1"/>
                </a:solidFill>
              </a:rPr>
              <a:t>Integrated Development Environment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Allows you to write and upload programs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Note that this is only available in W201</a:t>
            </a:r>
          </a:p>
          <a:p>
            <a:r>
              <a:rPr lang="en-GB" sz="3700" dirty="0" smtClean="0">
                <a:solidFill>
                  <a:schemeClr val="accent1"/>
                </a:solidFill>
              </a:rPr>
              <a:t>Breadboard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Allows components to be wired to the Arduino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5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-27384"/>
            <a:ext cx="8208912" cy="6813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404664"/>
            <a:ext cx="3256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 smtClean="0">
                <a:solidFill>
                  <a:schemeClr val="accent6">
                    <a:lumMod val="75000"/>
                  </a:schemeClr>
                </a:solidFill>
              </a:rPr>
              <a:t>The Mainboard:</a:t>
            </a:r>
          </a:p>
          <a:p>
            <a:r>
              <a:rPr lang="en-GB" sz="3600" b="1" i="1" dirty="0" smtClean="0">
                <a:solidFill>
                  <a:schemeClr val="accent6">
                    <a:lumMod val="75000"/>
                  </a:schemeClr>
                </a:solidFill>
              </a:rPr>
              <a:t>Arduino Uno</a:t>
            </a:r>
            <a:endParaRPr lang="en-GB" sz="36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2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568952" cy="6147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404664"/>
            <a:ext cx="3372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 smtClean="0">
                <a:solidFill>
                  <a:schemeClr val="accent6">
                    <a:lumMod val="75000"/>
                  </a:schemeClr>
                </a:solidFill>
              </a:rPr>
              <a:t>Arduino Uno I/O</a:t>
            </a:r>
            <a:endParaRPr lang="en-GB" sz="36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879013"/>
            <a:ext cx="605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 smtClean="0"/>
              <a:t>We won’t be using analog pins</a:t>
            </a:r>
            <a:endParaRPr lang="en-GB" sz="36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524328" y="548680"/>
            <a:ext cx="117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</a:t>
            </a:r>
            <a:r>
              <a:rPr lang="en-GB" sz="3600" b="1" i="1" dirty="0" smtClean="0"/>
              <a:t>o PC</a:t>
            </a:r>
            <a:endParaRPr lang="en-GB" sz="3600" b="1" i="1" dirty="0"/>
          </a:p>
        </p:txBody>
      </p:sp>
    </p:spTree>
    <p:extLst>
      <p:ext uri="{BB962C8B-B14F-4D97-AF65-F5344CB8AC3E}">
        <p14:creationId xmlns:p14="http://schemas.microsoft.com/office/powerpoint/2010/main" val="334051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Atmel ATMega328 Processor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 fontScale="92500"/>
          </a:bodyPr>
          <a:lstStyle/>
          <a:p>
            <a:r>
              <a:rPr lang="en-GB" sz="4000" b="1" dirty="0" smtClean="0">
                <a:solidFill>
                  <a:schemeClr val="accent1"/>
                </a:solidFill>
              </a:rPr>
              <a:t>CPU 		– 8-bit Atmel AVR (16MHz)</a:t>
            </a:r>
          </a:p>
          <a:p>
            <a:r>
              <a:rPr lang="en-GB" sz="4000" b="1" dirty="0" smtClean="0">
                <a:solidFill>
                  <a:schemeClr val="accent1"/>
                </a:solidFill>
              </a:rPr>
              <a:t>FLASH 		– 32kBytes</a:t>
            </a:r>
          </a:p>
          <a:p>
            <a:r>
              <a:rPr lang="en-GB" sz="4000" b="1" dirty="0" smtClean="0">
                <a:solidFill>
                  <a:schemeClr val="accent1"/>
                </a:solidFill>
              </a:rPr>
              <a:t>RAM 		– 2kBytes</a:t>
            </a:r>
          </a:p>
          <a:p>
            <a:r>
              <a:rPr lang="en-GB" sz="4000" b="1" dirty="0" smtClean="0">
                <a:solidFill>
                  <a:schemeClr val="accent1"/>
                </a:solidFill>
              </a:rPr>
              <a:t>EEPROM 	– 1kBytes</a:t>
            </a:r>
          </a:p>
          <a:p>
            <a:r>
              <a:rPr lang="en-GB" sz="4000" b="1" dirty="0" smtClean="0">
                <a:solidFill>
                  <a:schemeClr val="accent1"/>
                </a:solidFill>
              </a:rPr>
              <a:t>Input Output</a:t>
            </a:r>
            <a:endParaRPr lang="en-GB" sz="4000" b="1" dirty="0">
              <a:solidFill>
                <a:schemeClr val="accent1"/>
              </a:solidFill>
            </a:endParaRPr>
          </a:p>
          <a:p>
            <a:pPr lvl="1"/>
            <a:r>
              <a:rPr lang="en-GB" b="1" dirty="0" smtClean="0">
                <a:solidFill>
                  <a:schemeClr val="accent1"/>
                </a:solidFill>
              </a:rPr>
              <a:t>Analog/Digital</a:t>
            </a:r>
          </a:p>
          <a:p>
            <a:pPr lvl="1"/>
            <a:r>
              <a:rPr lang="en-GB" b="1" dirty="0" smtClean="0">
                <a:solidFill>
                  <a:schemeClr val="accent1"/>
                </a:solidFill>
              </a:rPr>
              <a:t>PWM</a:t>
            </a:r>
          </a:p>
          <a:p>
            <a:pPr lvl="1"/>
            <a:r>
              <a:rPr lang="en-GB" b="1" dirty="0" smtClean="0">
                <a:solidFill>
                  <a:schemeClr val="accent1"/>
                </a:solidFill>
              </a:rPr>
              <a:t>Comms - Serial, I2C, SPI </a:t>
            </a:r>
            <a:endParaRPr lang="en-GB" dirty="0" smtClean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Development Platform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96952"/>
          </a:xfrm>
        </p:spPr>
        <p:txBody>
          <a:bodyPr/>
          <a:lstStyle/>
          <a:p>
            <a:r>
              <a:rPr lang="en-GB" b="1" dirty="0">
                <a:solidFill>
                  <a:schemeClr val="accent4"/>
                </a:solidFill>
              </a:rPr>
              <a:t>Arduino has no operating system.</a:t>
            </a:r>
          </a:p>
          <a:p>
            <a:r>
              <a:rPr lang="en-GB" b="1" dirty="0">
                <a:solidFill>
                  <a:schemeClr val="accent4"/>
                </a:solidFill>
              </a:rPr>
              <a:t>Initialises it’s hardware via </a:t>
            </a:r>
            <a:r>
              <a:rPr lang="en-GB" b="1" dirty="0" smtClean="0">
                <a:solidFill>
                  <a:schemeClr val="accent4"/>
                </a:solidFill>
              </a:rPr>
              <a:t>it’s </a:t>
            </a:r>
            <a:r>
              <a:rPr lang="en-GB" b="1" dirty="0">
                <a:solidFill>
                  <a:schemeClr val="accent4"/>
                </a:solidFill>
              </a:rPr>
              <a:t>BIOS.</a:t>
            </a:r>
          </a:p>
          <a:p>
            <a:r>
              <a:rPr lang="en-GB" b="1" dirty="0">
                <a:solidFill>
                  <a:schemeClr val="accent4"/>
                </a:solidFill>
              </a:rPr>
              <a:t>No direct user interaction.</a:t>
            </a:r>
          </a:p>
          <a:p>
            <a:r>
              <a:rPr lang="en-GB" b="1" dirty="0">
                <a:solidFill>
                  <a:schemeClr val="accent4"/>
                </a:solidFill>
              </a:rPr>
              <a:t>Requires a development platform.</a:t>
            </a:r>
          </a:p>
          <a:p>
            <a:r>
              <a:rPr lang="en-GB" b="1" dirty="0">
                <a:solidFill>
                  <a:schemeClr val="accent4"/>
                </a:solidFill>
              </a:rPr>
              <a:t>The development platform exists on a PC.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19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chemeClr val="accent6"/>
                </a:solidFill>
              </a:rPr>
              <a:t>Integrated Development Environment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accent1"/>
                </a:solidFill>
              </a:rPr>
              <a:t>We </a:t>
            </a:r>
            <a:r>
              <a:rPr lang="en-GB" b="1" dirty="0" smtClean="0">
                <a:solidFill>
                  <a:schemeClr val="accent1"/>
                </a:solidFill>
              </a:rPr>
              <a:t>need a PC based IDE to interact with </a:t>
            </a:r>
            <a:r>
              <a:rPr lang="en-GB" b="1" dirty="0" smtClean="0">
                <a:solidFill>
                  <a:schemeClr val="accent1"/>
                </a:solidFill>
              </a:rPr>
              <a:t>Arduino</a:t>
            </a:r>
            <a:endParaRPr lang="en-GB" b="1" dirty="0" smtClean="0">
              <a:solidFill>
                <a:schemeClr val="accent1"/>
              </a:solidFill>
            </a:endParaRPr>
          </a:p>
          <a:p>
            <a:r>
              <a:rPr lang="en-GB" b="1" dirty="0" smtClean="0">
                <a:solidFill>
                  <a:schemeClr val="accent1"/>
                </a:solidFill>
              </a:rPr>
              <a:t>This allows us to:</a:t>
            </a:r>
          </a:p>
          <a:p>
            <a:pPr lvl="1"/>
            <a:r>
              <a:rPr lang="en-GB" sz="3200" b="1" dirty="0" smtClean="0">
                <a:solidFill>
                  <a:schemeClr val="accent1"/>
                </a:solidFill>
              </a:rPr>
              <a:t>Write the software</a:t>
            </a:r>
          </a:p>
          <a:p>
            <a:pPr lvl="1"/>
            <a:r>
              <a:rPr lang="en-GB" sz="3200" b="1" dirty="0" smtClean="0">
                <a:solidFill>
                  <a:schemeClr val="accent1"/>
                </a:solidFill>
              </a:rPr>
              <a:t>Compile it into a binary image</a:t>
            </a:r>
          </a:p>
          <a:p>
            <a:pPr lvl="1"/>
            <a:r>
              <a:rPr lang="en-GB" sz="3200" b="1" dirty="0" smtClean="0">
                <a:solidFill>
                  <a:schemeClr val="accent1"/>
                </a:solidFill>
              </a:rPr>
              <a:t>Upload this to the Arduino</a:t>
            </a:r>
          </a:p>
          <a:p>
            <a:r>
              <a:rPr lang="en-GB" b="1" dirty="0" smtClean="0">
                <a:solidFill>
                  <a:schemeClr val="accent1"/>
                </a:solidFill>
              </a:rPr>
              <a:t>This is programmed into FLASH memory</a:t>
            </a:r>
          </a:p>
          <a:p>
            <a:pPr lvl="1"/>
            <a:r>
              <a:rPr lang="en-GB" sz="3200" b="1" dirty="0" smtClean="0">
                <a:solidFill>
                  <a:schemeClr val="accent1"/>
                </a:solidFill>
              </a:rPr>
              <a:t>Once done, it can operate independently</a:t>
            </a:r>
            <a:endParaRPr lang="en-GB" sz="3200" dirty="0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7152</TotalTime>
  <Words>333</Words>
  <Application>Microsoft Office PowerPoint</Application>
  <PresentationFormat>On-screen Show (4:3)</PresentationFormat>
  <Paragraphs>105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Computer Architecture</vt:lpstr>
      <vt:lpstr>Lecture Objectives</vt:lpstr>
      <vt:lpstr>PowerPoint Presentation</vt:lpstr>
      <vt:lpstr>Development Equipment</vt:lpstr>
      <vt:lpstr>PowerPoint Presentation</vt:lpstr>
      <vt:lpstr>PowerPoint Presentation</vt:lpstr>
      <vt:lpstr>Atmel ATMega328 Processor</vt:lpstr>
      <vt:lpstr>Development Platform</vt:lpstr>
      <vt:lpstr>Integrated Development Environment</vt:lpstr>
      <vt:lpstr>Breadboards</vt:lpstr>
      <vt:lpstr>Breadboards</vt:lpstr>
      <vt:lpstr>PowerPoint Presentation</vt:lpstr>
      <vt:lpstr>Breadboards – Traffic Lights</vt:lpstr>
      <vt:lpstr>Arduino IDE</vt:lpstr>
      <vt:lpstr>1. Configure IDE</vt:lpstr>
      <vt:lpstr>2. Write Code, or….</vt:lpstr>
      <vt:lpstr>3. Load Example</vt:lpstr>
      <vt:lpstr>3a. Blink Example</vt:lpstr>
      <vt:lpstr>4. Upload to Arduino</vt:lpstr>
      <vt:lpstr>Lab activity 1 - Familiarisation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</dc:title>
  <dc:creator>Saeed Malekshahi Gheytassi</dc:creator>
  <cp:lastModifiedBy>Saeed Malekshahi Gheytassi</cp:lastModifiedBy>
  <cp:revision>48</cp:revision>
  <dcterms:created xsi:type="dcterms:W3CDTF">2013-02-07T08:35:57Z</dcterms:created>
  <dcterms:modified xsi:type="dcterms:W3CDTF">2014-02-28T09:53:14Z</dcterms:modified>
</cp:coreProperties>
</file>